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6" r:id="rId3"/>
    <p:sldId id="257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7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3ED5EA-1C93-47F6-A73F-FAE30D48B624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FC868BA-7900-49A5-8F94-EFB8A9D959E5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ED5EA-1C93-47F6-A73F-FAE30D48B624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68BA-7900-49A5-8F94-EFB8A9D959E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ED5EA-1C93-47F6-A73F-FAE30D48B624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68BA-7900-49A5-8F94-EFB8A9D959E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ED5EA-1C93-47F6-A73F-FAE30D48B624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68BA-7900-49A5-8F94-EFB8A9D959E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ED5EA-1C93-47F6-A73F-FAE30D48B624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68BA-7900-49A5-8F94-EFB8A9D959E5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ED5EA-1C93-47F6-A73F-FAE30D48B624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68BA-7900-49A5-8F94-EFB8A9D959E5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ED5EA-1C93-47F6-A73F-FAE30D48B624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68BA-7900-49A5-8F94-EFB8A9D959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ED5EA-1C93-47F6-A73F-FAE30D48B624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68BA-7900-49A5-8F94-EFB8A9D959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ED5EA-1C93-47F6-A73F-FAE30D48B624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68BA-7900-49A5-8F94-EFB8A9D959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ED5EA-1C93-47F6-A73F-FAE30D48B624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68BA-7900-49A5-8F94-EFB8A9D959E5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ED5EA-1C93-47F6-A73F-FAE30D48B624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68BA-7900-49A5-8F94-EFB8A9D959E5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43ED5EA-1C93-47F6-A73F-FAE30D48B624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FC868BA-7900-49A5-8F94-EFB8A9D959E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Показательные неравенства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7579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393191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sz="3200" dirty="0">
                <a:effectLst/>
                <a:ea typeface="Times New Roman"/>
              </a:rPr>
              <a:t>Выяснить, возрастающей или убывающей является функция</a:t>
            </a:r>
            <a:r>
              <a:rPr lang="ru-RU" sz="3200" dirty="0" smtClean="0">
                <a:effectLst/>
                <a:ea typeface="Times New Roman"/>
              </a:rPr>
              <a:t>:</a:t>
            </a:r>
            <a:endParaRPr lang="ru-RU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53"/>
          <a:stretch/>
        </p:blipFill>
        <p:spPr bwMode="auto">
          <a:xfrm>
            <a:off x="1835696" y="3831232"/>
            <a:ext cx="4970723" cy="1974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6580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a typeface="Times New Roman"/>
              </a:rPr>
              <a:t>Сравнить: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28" b="1958"/>
          <a:stretch/>
        </p:blipFill>
        <p:spPr bwMode="auto">
          <a:xfrm>
            <a:off x="611560" y="2492896"/>
            <a:ext cx="7217949" cy="1900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2299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3600" dirty="0">
                <a:ea typeface="Times New Roman"/>
              </a:rPr>
              <a:t>1. 2х – 3 &gt; 4х + 9;      </a:t>
            </a:r>
          </a:p>
          <a:p>
            <a:pPr>
              <a:spcAft>
                <a:spcPts val="0"/>
              </a:spcAft>
            </a:pPr>
            <a:r>
              <a:rPr lang="ru-RU" sz="3600" dirty="0">
                <a:ea typeface="Times New Roman"/>
              </a:rPr>
              <a:t>2.  х²-5х+6≥0;      </a:t>
            </a:r>
          </a:p>
          <a:p>
            <a:pPr>
              <a:spcAft>
                <a:spcPts val="0"/>
              </a:spcAft>
            </a:pPr>
            <a:r>
              <a:rPr lang="ru-RU" sz="3600" dirty="0">
                <a:ea typeface="Times New Roman"/>
              </a:rPr>
              <a:t>3.  2</a:t>
            </a:r>
            <a:r>
              <a:rPr lang="ru-RU" sz="3600" i="1" baseline="30000" dirty="0">
                <a:ea typeface="Times New Roman"/>
              </a:rPr>
              <a:t>x </a:t>
            </a:r>
            <a:r>
              <a:rPr lang="ru-RU" sz="3600" dirty="0">
                <a:ea typeface="Times New Roman"/>
              </a:rPr>
              <a:t>&gt; 3 - х</a:t>
            </a:r>
          </a:p>
          <a:p>
            <a:pPr>
              <a:spcAft>
                <a:spcPts val="0"/>
              </a:spcAft>
            </a:pPr>
            <a:r>
              <a:rPr lang="ru-RU" sz="3600" dirty="0">
                <a:ea typeface="Times New Roman"/>
              </a:rPr>
              <a:t>4.  4</a:t>
            </a:r>
            <a:r>
              <a:rPr lang="ru-RU" sz="3600" i="1" baseline="30000" dirty="0">
                <a:ea typeface="Times New Roman"/>
              </a:rPr>
              <a:t> x</a:t>
            </a:r>
            <a:r>
              <a:rPr lang="ru-RU" sz="3600" baseline="30000" dirty="0">
                <a:ea typeface="Times New Roman"/>
              </a:rPr>
              <a:t> </a:t>
            </a:r>
            <a:r>
              <a:rPr lang="ru-RU" sz="3600" dirty="0">
                <a:ea typeface="Times New Roman"/>
              </a:rPr>
              <a:t>≤ 2³</a:t>
            </a:r>
            <a:r>
              <a:rPr lang="ru-RU" sz="3600" i="1" baseline="30000" dirty="0">
                <a:ea typeface="Times New Roman"/>
              </a:rPr>
              <a:t>x</a:t>
            </a:r>
            <a:r>
              <a:rPr lang="ru-RU" sz="3600" baseline="30000" dirty="0">
                <a:ea typeface="Times New Roman"/>
              </a:rPr>
              <a:t>-5</a:t>
            </a:r>
            <a:r>
              <a:rPr lang="ru-RU" sz="3600" dirty="0">
                <a:ea typeface="Times New Roman"/>
              </a:rPr>
              <a:t>                 </a:t>
            </a:r>
          </a:p>
          <a:p>
            <a:pPr>
              <a:spcAft>
                <a:spcPts val="0"/>
              </a:spcAft>
            </a:pPr>
            <a:r>
              <a:rPr lang="ru-RU" sz="3600" dirty="0">
                <a:ea typeface="Times New Roman"/>
              </a:rPr>
              <a:t>5.  25</a:t>
            </a:r>
            <a:r>
              <a:rPr lang="ru-RU" sz="3600" i="1" baseline="30000" dirty="0">
                <a:ea typeface="Times New Roman"/>
              </a:rPr>
              <a:t> x</a:t>
            </a:r>
            <a:r>
              <a:rPr lang="ru-RU" sz="3600" dirty="0">
                <a:ea typeface="Times New Roman"/>
              </a:rPr>
              <a:t> ≥6 · 5</a:t>
            </a:r>
            <a:r>
              <a:rPr lang="ru-RU" sz="3600" i="1" baseline="30000" dirty="0">
                <a:ea typeface="Times New Roman"/>
              </a:rPr>
              <a:t> x</a:t>
            </a:r>
            <a:r>
              <a:rPr lang="ru-RU" sz="3600" dirty="0">
                <a:ea typeface="Times New Roman"/>
              </a:rPr>
              <a:t>- </a:t>
            </a:r>
            <a:r>
              <a:rPr lang="ru-RU" sz="3600" dirty="0" smtClean="0">
                <a:ea typeface="Times New Roman"/>
              </a:rPr>
              <a:t>5</a:t>
            </a:r>
            <a:endParaRPr lang="ru-RU" sz="3600" dirty="0">
              <a:ea typeface="Times New Roman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ea typeface="Times New Roman"/>
              </a:rPr>
              <a:t>Решить неравенства: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338287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2132856"/>
                <a:ext cx="8049216" cy="3877815"/>
              </a:xfrm>
            </p:spPr>
            <p:txBody>
              <a:bodyPr/>
              <a:lstStyle/>
              <a:p>
                <a:pPr>
                  <a:spcAft>
                    <a:spcPts val="0"/>
                  </a:spcAft>
                </a:pPr>
                <a:r>
                  <a:rPr lang="ru-RU" dirty="0" smtClean="0">
                    <a:ea typeface="Times New Roman"/>
                  </a:rPr>
                  <a:t>Если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𝑎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&gt;1</m:t>
                    </m:r>
                  </m:oMath>
                </a14:m>
                <a:r>
                  <a:rPr lang="ru-RU" dirty="0" smtClean="0">
                    <a:ea typeface="Times New Roman"/>
                  </a:rPr>
                  <a:t>, то показательное неравенство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sup>
                    </m:sSup>
                    <m:r>
                      <a:rPr lang="ru-RU" i="1" smtClean="0">
                        <a:latin typeface="Cambria Math"/>
                        <a:ea typeface="Cambria Math"/>
                      </a:rPr>
                      <m:t>&gt;</m:t>
                    </m:r>
                    <m:sSup>
                      <m:sSupPr>
                        <m:ctrlPr>
                          <a:rPr lang="ru-RU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/>
                          </a:rPr>
                          <m:t>𝑔</m:t>
                        </m:r>
                        <m:r>
                          <a:rPr lang="en-US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r>
                  <a:rPr lang="ru-RU" dirty="0" smtClean="0">
                    <a:ea typeface="Times New Roman"/>
                  </a:rPr>
                  <a:t> равносильно неравенству того же смысла: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ru-RU" b="0" i="0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ru-RU" dirty="0" smtClean="0">
                  <a:ea typeface="Times New Roman"/>
                </a:endParaRPr>
              </a:p>
              <a:p>
                <a:pPr>
                  <a:spcAft>
                    <a:spcPts val="0"/>
                  </a:spcAft>
                </a:pPr>
                <a:r>
                  <a:rPr lang="ru-RU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ea typeface="Times New Roman"/>
                  </a:rPr>
                  <a:t>Если </a:t>
                </a:r>
                <a14:m>
                  <m:oMath xmlns:m="http://schemas.openxmlformats.org/officeDocument/2006/math">
                    <m:r>
                      <a:rPr lang="ru-RU" b="0" i="0" smtClean="0"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Cambria Math"/>
                        <a:ea typeface="Cambria Math"/>
                      </a:rPr>
                      <m:t>0</m:t>
                    </m:r>
                    <m:r>
                      <a:rPr lang="en-US" i="1" smtClean="0"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i="1"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Cambria Math"/>
                        <a:ea typeface="Times New Roman"/>
                      </a:rPr>
                      <m:t>𝑎</m:t>
                    </m:r>
                    <m:r>
                      <a:rPr lang="en-US" i="1" smtClean="0"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i="1"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Cambria Math"/>
                        <a:ea typeface="Cambria Math"/>
                      </a:rPr>
                      <m:t>1</m:t>
                    </m:r>
                  </m:oMath>
                </a14:m>
                <a:r>
                  <a:rPr lang="ru-RU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ea typeface="Times New Roman"/>
                  </a:rPr>
                  <a:t>, то показательное неравенство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/>
                          </a:rPr>
                          <m:t>𝑓</m:t>
                        </m:r>
                        <m:r>
                          <a:rPr lang="en-US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/>
                          </a:rPr>
                          <m:t>)</m:t>
                        </m:r>
                      </m:sup>
                    </m:sSup>
                    <m:r>
                      <a:rPr lang="ru-RU" i="1"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Cambria Math"/>
                        <a:ea typeface="Cambria Math"/>
                      </a:rPr>
                      <m:t>&gt;</m:t>
                    </m:r>
                    <m:sSup>
                      <m:sSupPr>
                        <m:ctrlPr>
                          <a:rPr lang="ru-RU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/>
                          </a:rPr>
                          <m:t>𝑔</m:t>
                        </m:r>
                        <m:r>
                          <a:rPr lang="en-US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r>
                  <a:rPr lang="ru-RU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ea typeface="Times New Roman"/>
                  </a:rPr>
                  <a:t> равносильно неравенству </a:t>
                </a:r>
                <a:r>
                  <a:rPr lang="ru-RU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ea typeface="Times New Roman"/>
                  </a:rPr>
                  <a:t>противоположного смысла</a:t>
                </a:r>
                <a:r>
                  <a:rPr lang="ru-RU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ea typeface="Times New Roman"/>
                  </a:rPr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Cambria Math"/>
                        <a:ea typeface="Times New Roman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/>
                            <a:ea typeface="Times New Roman"/>
                          </a:rPr>
                          <m:t>𝑥</m:t>
                        </m:r>
                      </m:e>
                    </m:d>
                    <m:r>
                      <a:rPr lang="en-US" b="0" i="0" smtClean="0"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Cambria Math"/>
                        <a:ea typeface="Times New Roman"/>
                      </a:rPr>
                      <m:t>&lt;</m:t>
                    </m:r>
                    <m:r>
                      <a:rPr lang="en-US" i="1"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Cambria Math"/>
                        <a:ea typeface="Cambria Math"/>
                      </a:rPr>
                      <m:t>𝑔</m:t>
                    </m:r>
                    <m:d>
                      <m:dPr>
                        <m:ctrlPr>
                          <a:rPr lang="en-US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ru-RU" dirty="0" smtClean="0">
                    <a:ea typeface="Times New Roman"/>
                  </a:rPr>
                  <a:t>.</a:t>
                </a:r>
                <a:endParaRPr lang="ru-RU" dirty="0">
                  <a:ea typeface="Times New Roman"/>
                </a:endParaRPr>
              </a:p>
            </p:txBody>
          </p:sp>
        </mc:Choice>
        <mc:Fallback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2132856"/>
                <a:ext cx="8049216" cy="3877815"/>
              </a:xfrm>
              <a:blipFill rotWithShape="1">
                <a:blip r:embed="rId2"/>
                <a:stretch>
                  <a:fillRect l="-1061" t="-78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Теорема: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3707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ru-RU" dirty="0">
                <a:ea typeface="Times New Roman"/>
              </a:rPr>
              <a:t>1</a:t>
            </a:r>
            <a:r>
              <a:rPr lang="ru-RU" sz="4000" dirty="0">
                <a:ea typeface="Times New Roman"/>
              </a:rPr>
              <a:t>) 2</a:t>
            </a:r>
            <a:r>
              <a:rPr lang="ru-RU" sz="4000" i="1" baseline="30000" dirty="0">
                <a:ea typeface="Times New Roman"/>
              </a:rPr>
              <a:t>x</a:t>
            </a:r>
            <a:r>
              <a:rPr lang="ru-RU" sz="4000" dirty="0">
                <a:ea typeface="Times New Roman"/>
              </a:rPr>
              <a:t> &gt; 3 - х</a:t>
            </a:r>
          </a:p>
          <a:p>
            <a:pPr>
              <a:spcAft>
                <a:spcPts val="0"/>
              </a:spcAft>
            </a:pPr>
            <a:r>
              <a:rPr lang="ru-RU" sz="4000" dirty="0" smtClean="0">
                <a:ea typeface="Times New Roman"/>
              </a:rPr>
              <a:t> </a:t>
            </a:r>
            <a:r>
              <a:rPr lang="ru-RU" sz="4000" dirty="0">
                <a:ea typeface="Times New Roman"/>
              </a:rPr>
              <a:t>2)  4</a:t>
            </a:r>
            <a:r>
              <a:rPr lang="ru-RU" sz="4000" i="1" baseline="30000" dirty="0">
                <a:ea typeface="Times New Roman"/>
              </a:rPr>
              <a:t> x</a:t>
            </a:r>
            <a:r>
              <a:rPr lang="ru-RU" sz="4000" baseline="30000" dirty="0">
                <a:ea typeface="Times New Roman"/>
              </a:rPr>
              <a:t> </a:t>
            </a:r>
            <a:r>
              <a:rPr lang="ru-RU" sz="4000" dirty="0">
                <a:ea typeface="Times New Roman"/>
              </a:rPr>
              <a:t>≤ 2³</a:t>
            </a:r>
            <a:r>
              <a:rPr lang="ru-RU" sz="4000" i="1" baseline="30000" dirty="0">
                <a:ea typeface="Times New Roman"/>
              </a:rPr>
              <a:t>x</a:t>
            </a:r>
            <a:r>
              <a:rPr lang="ru-RU" sz="4000" baseline="30000" dirty="0">
                <a:ea typeface="Times New Roman"/>
              </a:rPr>
              <a:t>-5</a:t>
            </a:r>
            <a:r>
              <a:rPr lang="ru-RU" sz="4000" dirty="0">
                <a:ea typeface="Times New Roman"/>
              </a:rPr>
              <a:t> </a:t>
            </a:r>
          </a:p>
          <a:p>
            <a:pPr>
              <a:spcAft>
                <a:spcPts val="0"/>
              </a:spcAft>
            </a:pPr>
            <a:r>
              <a:rPr lang="ru-RU" sz="4000" dirty="0" smtClean="0">
                <a:ea typeface="Times New Roman"/>
              </a:rPr>
              <a:t> 3</a:t>
            </a:r>
            <a:r>
              <a:rPr lang="ru-RU" sz="4000" dirty="0">
                <a:ea typeface="Times New Roman"/>
              </a:rPr>
              <a:t>)  25</a:t>
            </a:r>
            <a:r>
              <a:rPr lang="ru-RU" sz="4000" i="1" baseline="30000" dirty="0">
                <a:ea typeface="Times New Roman"/>
              </a:rPr>
              <a:t> x</a:t>
            </a:r>
            <a:r>
              <a:rPr lang="ru-RU" sz="4000" dirty="0">
                <a:ea typeface="Times New Roman"/>
              </a:rPr>
              <a:t> ≥6 · 5</a:t>
            </a:r>
            <a:r>
              <a:rPr lang="ru-RU" sz="4000" i="1" baseline="30000" dirty="0">
                <a:ea typeface="Times New Roman"/>
              </a:rPr>
              <a:t> x</a:t>
            </a:r>
            <a:r>
              <a:rPr lang="ru-RU" sz="4000" dirty="0">
                <a:ea typeface="Times New Roman"/>
              </a:rPr>
              <a:t>  - 5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ru-RU" sz="3600" dirty="0">
                <a:ea typeface="Times New Roman"/>
              </a:rPr>
              <a:t>Решить неравенства</a:t>
            </a:r>
            <a:r>
              <a:rPr lang="ru-RU" sz="3600" dirty="0" smtClean="0">
                <a:ea typeface="Times New Roman"/>
              </a:rPr>
              <a:t>: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6965626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20</TotalTime>
  <Words>160</Words>
  <Application>Microsoft Office PowerPoint</Application>
  <PresentationFormat>Экран (4:3)</PresentationFormat>
  <Paragraphs>16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Твердый переплет</vt:lpstr>
      <vt:lpstr>Показательные неравенства</vt:lpstr>
      <vt:lpstr>Выяснить, возрастающей или убывающей является функция:</vt:lpstr>
      <vt:lpstr>Сравнить:</vt:lpstr>
      <vt:lpstr>Решить неравенства:</vt:lpstr>
      <vt:lpstr>Теорема:</vt:lpstr>
      <vt:lpstr>Решить неравенства: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Показательные неравенства</dc:title>
  <dc:creator>User</dc:creator>
  <cp:lastModifiedBy>User</cp:lastModifiedBy>
  <cp:revision>2</cp:revision>
  <dcterms:created xsi:type="dcterms:W3CDTF">2016-09-20T17:44:08Z</dcterms:created>
  <dcterms:modified xsi:type="dcterms:W3CDTF">2016-09-20T18:04:17Z</dcterms:modified>
</cp:coreProperties>
</file>